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788150" cy="9923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007FAC"/>
    <a:srgbClr val="D50050"/>
    <a:srgbClr val="5AB1C6"/>
    <a:srgbClr val="8F5B81"/>
    <a:srgbClr val="A4D5E0"/>
    <a:srgbClr val="517C85"/>
    <a:srgbClr val="EAE6DE"/>
    <a:srgbClr val="D9D2C5"/>
    <a:srgbClr val="8D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5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003822131584775"/>
          <c:y val="4.299890155219481E-2"/>
          <c:w val="0.85246792477780586"/>
          <c:h val="0.725575294657465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גיליון1!$B$1</c:f>
              <c:strCache>
                <c:ptCount val="1"/>
                <c:pt idx="0">
                  <c:v>עובדי בריאות</c:v>
                </c:pt>
              </c:strCache>
            </c:strRef>
          </c:tx>
          <c:spPr>
            <a:solidFill>
              <a:srgbClr val="5AB1C6"/>
            </a:solidFill>
            <a:ln>
              <a:noFill/>
            </a:ln>
            <a:effectLst/>
          </c:spPr>
          <c:invertIfNegative val="0"/>
          <c:cat>
            <c:strRef>
              <c:f>גיליון1!$A$2:$A$5</c:f>
              <c:strCache>
                <c:ptCount val="4"/>
                <c:pt idx="0">
                  <c:v>תפיסת סיכון</c:v>
                </c:pt>
                <c:pt idx="1">
                  <c:v>תפיסת תועלת</c:v>
                </c:pt>
                <c:pt idx="2">
                  <c:v>ידע סוביקטיבי</c:v>
                </c:pt>
                <c:pt idx="3">
                  <c:v>אמון ברופאים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3.1</c:v>
                </c:pt>
                <c:pt idx="1">
                  <c:v>9.4</c:v>
                </c:pt>
                <c:pt idx="2">
                  <c:v>7</c:v>
                </c:pt>
                <c:pt idx="3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80-4D63-8E7F-8009FB585F98}"/>
            </c:ext>
          </c:extLst>
        </c:ser>
        <c:ser>
          <c:idx val="1"/>
          <c:order val="1"/>
          <c:tx>
            <c:strRef>
              <c:f>גיליון1!$C$1</c:f>
              <c:strCache>
                <c:ptCount val="1"/>
                <c:pt idx="0">
                  <c:v>ציבור</c:v>
                </c:pt>
              </c:strCache>
            </c:strRef>
          </c:tx>
          <c:spPr>
            <a:solidFill>
              <a:srgbClr val="8F5B81"/>
            </a:solidFill>
            <a:ln>
              <a:noFill/>
            </a:ln>
            <a:effectLst/>
          </c:spPr>
          <c:invertIfNegative val="0"/>
          <c:cat>
            <c:strRef>
              <c:f>גיליון1!$A$2:$A$5</c:f>
              <c:strCache>
                <c:ptCount val="4"/>
                <c:pt idx="0">
                  <c:v>תפיסת סיכון</c:v>
                </c:pt>
                <c:pt idx="1">
                  <c:v>תפיסת תועלת</c:v>
                </c:pt>
                <c:pt idx="2">
                  <c:v>ידע סוביקטיבי</c:v>
                </c:pt>
                <c:pt idx="3">
                  <c:v>אמון ברופאים</c:v>
                </c:pt>
              </c:strCache>
            </c:strRef>
          </c:cat>
          <c:val>
            <c:numRef>
              <c:f>גיליון1!$C$2:$C$5</c:f>
              <c:numCache>
                <c:formatCode>General</c:formatCode>
                <c:ptCount val="4"/>
                <c:pt idx="0">
                  <c:v>3.1</c:v>
                </c:pt>
                <c:pt idx="1">
                  <c:v>8.9</c:v>
                </c:pt>
                <c:pt idx="2">
                  <c:v>5.3</c:v>
                </c:pt>
                <c:pt idx="3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80-4D63-8E7F-8009FB585F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5504336"/>
        <c:axId val="325507216"/>
      </c:barChart>
      <c:catAx>
        <c:axId val="32550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he-IL"/>
          </a:p>
        </c:txPr>
        <c:crossAx val="325507216"/>
        <c:crosses val="autoZero"/>
        <c:auto val="1"/>
        <c:lblAlgn val="ctr"/>
        <c:lblOffset val="100"/>
        <c:noMultiLvlLbl val="0"/>
      </c:catAx>
      <c:valAx>
        <c:axId val="3255072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25504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he-IL"/>
    </a:p>
  </c:tx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גיליון1!$B$1</c:f>
              <c:strCache>
                <c:ptCount val="1"/>
                <c:pt idx="0">
                  <c:v>עובדי בריאות</c:v>
                </c:pt>
              </c:strCache>
            </c:strRef>
          </c:tx>
          <c:spPr>
            <a:solidFill>
              <a:srgbClr val="5AB1C6"/>
            </a:solidFill>
            <a:ln>
              <a:noFill/>
            </a:ln>
            <a:effectLst/>
          </c:spPr>
          <c:invertIfNegative val="0"/>
          <c:cat>
            <c:strRef>
              <c:f>גיליון1!$A$2:$A$5</c:f>
              <c:strCache>
                <c:ptCount val="4"/>
                <c:pt idx="0">
                  <c:v>תפיסת 
סיכון</c:v>
                </c:pt>
                <c:pt idx="1">
                  <c:v>תפיסת תועלת</c:v>
                </c:pt>
                <c:pt idx="2">
                  <c:v>ידע 
סוביקטיבי</c:v>
                </c:pt>
                <c:pt idx="3">
                  <c:v> אמון ברופאים 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4.3</c:v>
                </c:pt>
                <c:pt idx="1">
                  <c:v>6.6</c:v>
                </c:pt>
                <c:pt idx="2">
                  <c:v>3.5</c:v>
                </c:pt>
                <c:pt idx="3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39-4A09-923A-5A9476F32CF0}"/>
            </c:ext>
          </c:extLst>
        </c:ser>
        <c:ser>
          <c:idx val="1"/>
          <c:order val="1"/>
          <c:tx>
            <c:strRef>
              <c:f>גיליון1!$C$1</c:f>
              <c:strCache>
                <c:ptCount val="1"/>
                <c:pt idx="0">
                  <c:v>ציבור</c:v>
                </c:pt>
              </c:strCache>
            </c:strRef>
          </c:tx>
          <c:spPr>
            <a:solidFill>
              <a:srgbClr val="8F5B81"/>
            </a:solidFill>
            <a:ln>
              <a:noFill/>
            </a:ln>
            <a:effectLst/>
          </c:spPr>
          <c:invertIfNegative val="0"/>
          <c:cat>
            <c:strRef>
              <c:f>גיליון1!$A$2:$A$5</c:f>
              <c:strCache>
                <c:ptCount val="4"/>
                <c:pt idx="0">
                  <c:v>תפיסת 
סיכון</c:v>
                </c:pt>
                <c:pt idx="1">
                  <c:v>תפיסת תועלת</c:v>
                </c:pt>
                <c:pt idx="2">
                  <c:v>ידע 
סוביקטיבי</c:v>
                </c:pt>
                <c:pt idx="3">
                  <c:v> אמון ברופאים </c:v>
                </c:pt>
              </c:strCache>
            </c:strRef>
          </c:cat>
          <c:val>
            <c:numRef>
              <c:f>גיליון1!$C$2:$C$5</c:f>
              <c:numCache>
                <c:formatCode>General</c:formatCode>
                <c:ptCount val="4"/>
                <c:pt idx="0">
                  <c:v>2.4</c:v>
                </c:pt>
                <c:pt idx="1">
                  <c:v>6.7</c:v>
                </c:pt>
                <c:pt idx="2">
                  <c:v>1.8</c:v>
                </c:pt>
                <c:pt idx="3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39-4A09-923A-5A9476F32C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0666288"/>
        <c:axId val="2060676368"/>
      </c:barChart>
      <c:catAx>
        <c:axId val="206066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he-IL"/>
          </a:p>
        </c:txPr>
        <c:crossAx val="2060676368"/>
        <c:crosses val="autoZero"/>
        <c:auto val="1"/>
        <c:lblAlgn val="ctr"/>
        <c:lblOffset val="100"/>
        <c:noMultiLvlLbl val="0"/>
      </c:catAx>
      <c:valAx>
        <c:axId val="2060676368"/>
        <c:scaling>
          <c:orientation val="minMax"/>
          <c:max val="10"/>
        </c:scaling>
        <c:delete val="1"/>
        <c:axPos val="l"/>
        <c:numFmt formatCode="General" sourceLinked="1"/>
        <c:majorTickMark val="none"/>
        <c:minorTickMark val="none"/>
        <c:tickLblPos val="nextTo"/>
        <c:crossAx val="2060666288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he-IL"/>
    </a:p>
  </c:tx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גיליון1!$B$1</c:f>
              <c:strCache>
                <c:ptCount val="1"/>
                <c:pt idx="0">
                  <c:v>עובדי בריאות</c:v>
                </c:pt>
              </c:strCache>
            </c:strRef>
          </c:tx>
          <c:spPr>
            <a:solidFill>
              <a:srgbClr val="5AB1C6"/>
            </a:solidFill>
            <a:ln>
              <a:noFill/>
            </a:ln>
            <a:effectLst/>
          </c:spPr>
          <c:invertIfNegative val="0"/>
          <c:cat>
            <c:strRef>
              <c:f>גיליון1!$A$2:$A$5</c:f>
              <c:strCache>
                <c:ptCount val="4"/>
                <c:pt idx="0">
                  <c:v>תפיסת 
סיכון</c:v>
                </c:pt>
                <c:pt idx="1">
                  <c:v>תפיסת 
תועלת</c:v>
                </c:pt>
                <c:pt idx="2">
                  <c:v>ידע 
סוביקטיבי</c:v>
                </c:pt>
                <c:pt idx="3">
                  <c:v>אמון ברופאים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2.4</c:v>
                </c:pt>
                <c:pt idx="1">
                  <c:v>8</c:v>
                </c:pt>
                <c:pt idx="2">
                  <c:v>7.3</c:v>
                </c:pt>
                <c:pt idx="3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74-48A0-8125-0FB1E2C4C41A}"/>
            </c:ext>
          </c:extLst>
        </c:ser>
        <c:ser>
          <c:idx val="1"/>
          <c:order val="1"/>
          <c:tx>
            <c:strRef>
              <c:f>גיליון1!$C$1</c:f>
              <c:strCache>
                <c:ptCount val="1"/>
                <c:pt idx="0">
                  <c:v>ציבור</c:v>
                </c:pt>
              </c:strCache>
            </c:strRef>
          </c:tx>
          <c:spPr>
            <a:solidFill>
              <a:srgbClr val="8F5B81"/>
            </a:solidFill>
            <a:ln>
              <a:noFill/>
            </a:ln>
            <a:effectLst/>
          </c:spPr>
          <c:invertIfNegative val="0"/>
          <c:cat>
            <c:strRef>
              <c:f>גיליון1!$A$2:$A$5</c:f>
              <c:strCache>
                <c:ptCount val="4"/>
                <c:pt idx="0">
                  <c:v>תפיסת 
סיכון</c:v>
                </c:pt>
                <c:pt idx="1">
                  <c:v>תפיסת 
תועלת</c:v>
                </c:pt>
                <c:pt idx="2">
                  <c:v>ידע 
סוביקטיבי</c:v>
                </c:pt>
                <c:pt idx="3">
                  <c:v>אמון ברופאים</c:v>
                </c:pt>
              </c:strCache>
            </c:strRef>
          </c:cat>
          <c:val>
            <c:numRef>
              <c:f>גיליון1!$C$2:$C$5</c:f>
              <c:numCache>
                <c:formatCode>General</c:formatCode>
                <c:ptCount val="4"/>
                <c:pt idx="0">
                  <c:v>3.2</c:v>
                </c:pt>
                <c:pt idx="1">
                  <c:v>9.1999999999999993</c:v>
                </c:pt>
                <c:pt idx="2">
                  <c:v>4.9000000000000004</c:v>
                </c:pt>
                <c:pt idx="3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74-48A0-8125-0FB1E2C4C4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57426048"/>
        <c:axId val="1857427008"/>
      </c:barChart>
      <c:catAx>
        <c:axId val="185742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he-IL"/>
          </a:p>
        </c:txPr>
        <c:crossAx val="1857427008"/>
        <c:crosses val="autoZero"/>
        <c:auto val="1"/>
        <c:lblAlgn val="ctr"/>
        <c:lblOffset val="100"/>
        <c:noMultiLvlLbl val="0"/>
      </c:catAx>
      <c:valAx>
        <c:axId val="18574270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57426048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55FF-99B4-42FE-999F-673926454C8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2BA3-11CB-421B-BD66-02DFC1022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6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55FF-99B4-42FE-999F-673926454C8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2BA3-11CB-421B-BD66-02DFC1022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55FF-99B4-42FE-999F-673926454C8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2BA3-11CB-421B-BD66-02DFC1022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53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55FF-99B4-42FE-999F-673926454C8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2BA3-11CB-421B-BD66-02DFC1022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6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55FF-99B4-42FE-999F-673926454C8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2BA3-11CB-421B-BD66-02DFC1022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024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55FF-99B4-42FE-999F-673926454C8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2BA3-11CB-421B-BD66-02DFC1022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3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55FF-99B4-42FE-999F-673926454C8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2BA3-11CB-421B-BD66-02DFC1022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12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55FF-99B4-42FE-999F-673926454C8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2BA3-11CB-421B-BD66-02DFC1022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63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55FF-99B4-42FE-999F-673926454C8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2BA3-11CB-421B-BD66-02DFC1022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99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55FF-99B4-42FE-999F-673926454C8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2BA3-11CB-421B-BD66-02DFC1022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1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55FF-99B4-42FE-999F-673926454C8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2BA3-11CB-421B-BD66-02DFC1022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0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455FF-99B4-42FE-999F-673926454C8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E2BA3-11CB-421B-BD66-02DFC1022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9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hart" Target="../charts/chart1.xm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chart" Target="../charts/chart2.xml"/><Relationship Id="rId4" Type="http://schemas.openxmlformats.org/officeDocument/2006/relationships/image" Target="../media/image2.png"/><Relationship Id="rId9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8"/>
          <p:cNvSpPr txBox="1"/>
          <p:nvPr/>
        </p:nvSpPr>
        <p:spPr>
          <a:xfrm>
            <a:off x="6304726" y="4946073"/>
            <a:ext cx="511709" cy="346397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800" dirty="0"/>
              <a:t>Trust</a:t>
            </a:r>
          </a:p>
          <a:p>
            <a:endParaRPr lang="he-IL" sz="8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12" y="3257901"/>
            <a:ext cx="284680" cy="1606409"/>
          </a:xfrm>
          <a:prstGeom prst="rect">
            <a:avLst/>
          </a:prstGeom>
        </p:spPr>
      </p:pic>
      <p:sp>
        <p:nvSpPr>
          <p:cNvPr id="50" name="Rectangle 49"/>
          <p:cNvSpPr/>
          <p:nvPr/>
        </p:nvSpPr>
        <p:spPr>
          <a:xfrm>
            <a:off x="302994" y="8638997"/>
            <a:ext cx="6329483" cy="892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9262" y="50103"/>
            <a:ext cx="6439534" cy="102810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multi dimensional model integrating perceived risk, benefit and trust concerning the adoption of 3 selected medical technologies- comparing the standpoints of healthcare workers and the general public</a:t>
            </a:r>
            <a:endParaRPr lang="he-IL" sz="16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84954" y="1019003"/>
            <a:ext cx="6858000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Shira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Ramot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Orna Tal, ICET</a:t>
            </a:r>
            <a:endParaRPr lang="he-IL" sz="105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4392" y="1348253"/>
            <a:ext cx="639450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1200" b="1" dirty="0">
                <a:solidFill>
                  <a:srgbClr val="007FA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Background: </a:t>
            </a:r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the implementation of new medical technologies is affected by risk- effectiveness balance and the specific trust of individuals</a:t>
            </a:r>
            <a:r>
              <a:rPr lang="he-IL" sz="12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(professionals as well as lay persons) in their benefit.</a:t>
            </a:r>
            <a:endParaRPr lang="he-IL" sz="1200" b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8098" y="1780349"/>
            <a:ext cx="64069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5B9B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Aim: </a:t>
            </a:r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to assess the risk-benefit perception of healthcare workers and the public towards 3 medical technologies: 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MRI, Ophthalmological laser surgery (LASIK) and COVID vaccination. 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353514" y="1355692"/>
            <a:ext cx="6292725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353514" y="2879494"/>
            <a:ext cx="6292725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55">
            <a:extLst>
              <a:ext uri="{FF2B5EF4-FFF2-40B4-BE49-F238E27FC236}">
                <a16:creationId xmlns:a16="http://schemas.microsoft.com/office/drawing/2014/main" id="{5AAD0AD2-4EC8-2789-F1BC-51B6FFB37624}"/>
              </a:ext>
            </a:extLst>
          </p:cNvPr>
          <p:cNvSpPr/>
          <p:nvPr/>
        </p:nvSpPr>
        <p:spPr>
          <a:xfrm>
            <a:off x="3066081" y="2677679"/>
            <a:ext cx="910039" cy="369332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spAutoFit/>
          </a:bodyPr>
          <a:lstStyle/>
          <a:p>
            <a:pPr algn="just"/>
            <a:r>
              <a:rPr lang="en-US" b="1" dirty="0">
                <a:solidFill>
                  <a:srgbClr val="5B9B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lang="en-US" dirty="0">
              <a:solidFill>
                <a:srgbClr val="5B9B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9" name="תרשים 5">
            <a:extLst>
              <a:ext uri="{FF2B5EF4-FFF2-40B4-BE49-F238E27FC236}">
                <a16:creationId xmlns:a16="http://schemas.microsoft.com/office/drawing/2014/main" id="{4EC512C8-4D0F-1D5B-F714-69AF95FF89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1138484"/>
              </p:ext>
            </p:extLst>
          </p:nvPr>
        </p:nvGraphicFramePr>
        <p:xfrm>
          <a:off x="173900" y="3206354"/>
          <a:ext cx="2250291" cy="2147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2946" y="5335015"/>
            <a:ext cx="1326849" cy="163808"/>
          </a:xfrm>
          <a:prstGeom prst="rect">
            <a:avLst/>
          </a:prstGeom>
        </p:spPr>
      </p:pic>
      <p:graphicFrame>
        <p:nvGraphicFramePr>
          <p:cNvPr id="38" name="מציין מיקום תוכן 5">
            <a:extLst>
              <a:ext uri="{FF2B5EF4-FFF2-40B4-BE49-F238E27FC236}">
                <a16:creationId xmlns:a16="http://schemas.microsoft.com/office/drawing/2014/main" id="{00BE35B8-431E-A709-C20E-55F1E4A0EA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5301181"/>
              </p:ext>
            </p:extLst>
          </p:nvPr>
        </p:nvGraphicFramePr>
        <p:xfrm>
          <a:off x="4528784" y="3139864"/>
          <a:ext cx="2144302" cy="2224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Rectangle 16"/>
          <p:cNvSpPr/>
          <p:nvPr/>
        </p:nvSpPr>
        <p:spPr>
          <a:xfrm>
            <a:off x="432474" y="3171464"/>
            <a:ext cx="2002474" cy="2166154"/>
          </a:xfrm>
          <a:prstGeom prst="rect">
            <a:avLst/>
          </a:prstGeom>
          <a:noFill/>
          <a:ln w="31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0745" y="2994274"/>
            <a:ext cx="1537344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 rtl="1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COVID vaccine</a:t>
            </a:r>
            <a:endParaRPr lang="he-IL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628021" y="3171464"/>
            <a:ext cx="1871493" cy="2166154"/>
          </a:xfrm>
          <a:prstGeom prst="rect">
            <a:avLst/>
          </a:prstGeom>
          <a:noFill/>
          <a:ln w="31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280611" y="2993015"/>
            <a:ext cx="56457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 rtl="1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MRI</a:t>
            </a:r>
            <a:endParaRPr lang="he-IL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353514" y="8527268"/>
            <a:ext cx="6292725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/>
          <p:cNvPicPr>
            <a:picLocks noChangeAspect="1"/>
          </p:cNvPicPr>
          <p:nvPr/>
        </p:nvPicPr>
        <p:blipFill>
          <a:blip r:embed="rId6">
            <a:clrChange>
              <a:clrFrom>
                <a:srgbClr val="F4F4F6"/>
              </a:clrFrom>
              <a:clrTo>
                <a:srgbClr val="F4F4F6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80703" y="7356576"/>
            <a:ext cx="446334" cy="412775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6363" r="50897" b="16211"/>
          <a:stretch/>
        </p:blipFill>
        <p:spPr>
          <a:xfrm>
            <a:off x="6127423" y="6942964"/>
            <a:ext cx="324925" cy="310511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428" t="22185" r="74066" b="30342"/>
          <a:stretch/>
        </p:blipFill>
        <p:spPr>
          <a:xfrm>
            <a:off x="5187517" y="7052511"/>
            <a:ext cx="173279" cy="283547"/>
          </a:xfrm>
          <a:prstGeom prst="rect">
            <a:avLst/>
          </a:prstGeom>
        </p:spPr>
      </p:pic>
      <p:cxnSp>
        <p:nvCxnSpPr>
          <p:cNvPr id="47" name="Straight Connector 46"/>
          <p:cNvCxnSpPr/>
          <p:nvPr/>
        </p:nvCxnSpPr>
        <p:spPr>
          <a:xfrm flipH="1" flipV="1">
            <a:off x="517490" y="7373237"/>
            <a:ext cx="5973746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Picture 71"/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428" t="22185" r="74066" b="30342"/>
          <a:stretch/>
        </p:blipFill>
        <p:spPr>
          <a:xfrm>
            <a:off x="5187517" y="7423109"/>
            <a:ext cx="173279" cy="283547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428" t="22185" r="74066" b="30342"/>
          <a:stretch/>
        </p:blipFill>
        <p:spPr>
          <a:xfrm>
            <a:off x="1091713" y="7057553"/>
            <a:ext cx="173279" cy="283547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428" t="22185" r="74066" b="30342"/>
          <a:stretch/>
        </p:blipFill>
        <p:spPr>
          <a:xfrm>
            <a:off x="3344046" y="7425400"/>
            <a:ext cx="173279" cy="283547"/>
          </a:xfrm>
          <a:prstGeom prst="rect">
            <a:avLst/>
          </a:prstGeom>
        </p:spPr>
      </p:pic>
      <p:sp>
        <p:nvSpPr>
          <p:cNvPr id="64" name="Rectangle 63"/>
          <p:cNvSpPr/>
          <p:nvPr/>
        </p:nvSpPr>
        <p:spPr>
          <a:xfrm>
            <a:off x="5928593" y="7169368"/>
            <a:ext cx="73129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900" dirty="0">
                <a:solidFill>
                  <a:srgbClr val="44546A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עובדי בריאות</a:t>
            </a:r>
            <a:endParaRPr lang="en-US" sz="900" dirty="0"/>
          </a:p>
        </p:txBody>
      </p:sp>
      <p:sp>
        <p:nvSpPr>
          <p:cNvPr id="79" name="Rectangle 78"/>
          <p:cNvSpPr/>
          <p:nvPr/>
        </p:nvSpPr>
        <p:spPr>
          <a:xfrm>
            <a:off x="5928593" y="7625278"/>
            <a:ext cx="72968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900" dirty="0">
                <a:solidFill>
                  <a:srgbClr val="44546A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הציבור הרחב</a:t>
            </a:r>
            <a:endParaRPr lang="en-US" sz="900" dirty="0"/>
          </a:p>
        </p:txBody>
      </p:sp>
      <p:graphicFrame>
        <p:nvGraphicFramePr>
          <p:cNvPr id="2" name="מציין מיקום תוכן 5">
            <a:extLst>
              <a:ext uri="{FF2B5EF4-FFF2-40B4-BE49-F238E27FC236}">
                <a16:creationId xmlns:a16="http://schemas.microsoft.com/office/drawing/2014/main" id="{C617E035-66A3-6AEE-4F0A-1DE5CFFDA9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1432395"/>
              </p:ext>
            </p:extLst>
          </p:nvPr>
        </p:nvGraphicFramePr>
        <p:xfrm>
          <a:off x="2517205" y="3380964"/>
          <a:ext cx="2102602" cy="1957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46" name="Rectangle 45"/>
          <p:cNvSpPr/>
          <p:nvPr/>
        </p:nvSpPr>
        <p:spPr>
          <a:xfrm>
            <a:off x="4693161" y="3171464"/>
            <a:ext cx="1905236" cy="2166154"/>
          </a:xfrm>
          <a:prstGeom prst="rect">
            <a:avLst/>
          </a:prstGeom>
          <a:noFill/>
          <a:ln w="31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318696" y="2993015"/>
            <a:ext cx="699230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 rtl="1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LASIK</a:t>
            </a:r>
            <a:endParaRPr lang="he-IL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53514" y="9692704"/>
            <a:ext cx="6292725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276585" y="2196112"/>
            <a:ext cx="64069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5B9B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Methods: </a:t>
            </a:r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197</a:t>
            </a:r>
            <a:r>
              <a:rPr lang="en-US" sz="1200" b="1" dirty="0">
                <a:solidFill>
                  <a:srgbClr val="5B9B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healthcare workers and 542 public members responded to a digital structured questionnaire, spread by e-mail.</a:t>
            </a:r>
            <a:endParaRPr lang="en-US" sz="1200" b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6345" y="5293453"/>
            <a:ext cx="8382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800" dirty="0"/>
              <a:t>Health workers</a:t>
            </a:r>
            <a:endParaRPr lang="he-IL" sz="800" dirty="0"/>
          </a:p>
        </p:txBody>
      </p:sp>
      <p:sp>
        <p:nvSpPr>
          <p:cNvPr id="52" name="TextBox 51"/>
          <p:cNvSpPr txBox="1"/>
          <p:nvPr/>
        </p:nvSpPr>
        <p:spPr>
          <a:xfrm>
            <a:off x="6314265" y="5307599"/>
            <a:ext cx="469181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800" dirty="0"/>
              <a:t>Public</a:t>
            </a:r>
            <a:endParaRPr lang="he-IL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452069" y="4891772"/>
            <a:ext cx="6900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800" dirty="0"/>
              <a:t>Perceived Risk</a:t>
            </a:r>
            <a:endParaRPr lang="he-IL" sz="800" dirty="0"/>
          </a:p>
        </p:txBody>
      </p:sp>
      <p:sp>
        <p:nvSpPr>
          <p:cNvPr id="57" name="TextBox 56"/>
          <p:cNvSpPr txBox="1"/>
          <p:nvPr/>
        </p:nvSpPr>
        <p:spPr>
          <a:xfrm>
            <a:off x="990156" y="4893987"/>
            <a:ext cx="6900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800" dirty="0"/>
              <a:t>Perceived Benefit</a:t>
            </a:r>
            <a:endParaRPr lang="he-IL" sz="800" dirty="0"/>
          </a:p>
        </p:txBody>
      </p:sp>
      <p:sp>
        <p:nvSpPr>
          <p:cNvPr id="58" name="TextBox 57"/>
          <p:cNvSpPr txBox="1"/>
          <p:nvPr/>
        </p:nvSpPr>
        <p:spPr>
          <a:xfrm>
            <a:off x="1485686" y="4896243"/>
            <a:ext cx="6900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800" dirty="0"/>
              <a:t>Subjective Knowledge</a:t>
            </a:r>
            <a:endParaRPr lang="he-IL" sz="800" dirty="0"/>
          </a:p>
        </p:txBody>
      </p:sp>
      <p:sp>
        <p:nvSpPr>
          <p:cNvPr id="59" name="TextBox 58"/>
          <p:cNvSpPr txBox="1"/>
          <p:nvPr/>
        </p:nvSpPr>
        <p:spPr>
          <a:xfrm>
            <a:off x="2065227" y="4898499"/>
            <a:ext cx="48724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800" dirty="0"/>
              <a:t>Trust</a:t>
            </a:r>
          </a:p>
          <a:p>
            <a:endParaRPr lang="he-IL" sz="800" dirty="0"/>
          </a:p>
        </p:txBody>
      </p:sp>
      <p:sp>
        <p:nvSpPr>
          <p:cNvPr id="60" name="TextBox 59"/>
          <p:cNvSpPr txBox="1"/>
          <p:nvPr/>
        </p:nvSpPr>
        <p:spPr>
          <a:xfrm>
            <a:off x="2641091" y="4898699"/>
            <a:ext cx="6900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800" dirty="0"/>
              <a:t>Perceived Risk</a:t>
            </a:r>
            <a:endParaRPr lang="he-IL" sz="800" dirty="0"/>
          </a:p>
        </p:txBody>
      </p:sp>
      <p:sp>
        <p:nvSpPr>
          <p:cNvPr id="61" name="TextBox 60"/>
          <p:cNvSpPr txBox="1"/>
          <p:nvPr/>
        </p:nvSpPr>
        <p:spPr>
          <a:xfrm>
            <a:off x="3179178" y="4900914"/>
            <a:ext cx="6900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800" dirty="0"/>
              <a:t>Perceived Benefit</a:t>
            </a:r>
            <a:endParaRPr lang="he-IL" sz="800" dirty="0"/>
          </a:p>
        </p:txBody>
      </p:sp>
      <p:sp>
        <p:nvSpPr>
          <p:cNvPr id="62" name="TextBox 61"/>
          <p:cNvSpPr txBox="1"/>
          <p:nvPr/>
        </p:nvSpPr>
        <p:spPr>
          <a:xfrm>
            <a:off x="3674708" y="4903170"/>
            <a:ext cx="6900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800" dirty="0"/>
              <a:t>Subjective Knowledge</a:t>
            </a:r>
            <a:endParaRPr lang="he-IL" sz="800" dirty="0"/>
          </a:p>
        </p:txBody>
      </p:sp>
      <p:sp>
        <p:nvSpPr>
          <p:cNvPr id="63" name="TextBox 62"/>
          <p:cNvSpPr txBox="1"/>
          <p:nvPr/>
        </p:nvSpPr>
        <p:spPr>
          <a:xfrm>
            <a:off x="4254249" y="4905426"/>
            <a:ext cx="48724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800" dirty="0"/>
              <a:t>Trust</a:t>
            </a:r>
          </a:p>
          <a:p>
            <a:endParaRPr lang="he-IL" sz="800" dirty="0"/>
          </a:p>
        </p:txBody>
      </p:sp>
      <p:sp>
        <p:nvSpPr>
          <p:cNvPr id="65" name="TextBox 64"/>
          <p:cNvSpPr txBox="1"/>
          <p:nvPr/>
        </p:nvSpPr>
        <p:spPr>
          <a:xfrm>
            <a:off x="4656933" y="4947189"/>
            <a:ext cx="6900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800" dirty="0"/>
              <a:t>Perceived Risk</a:t>
            </a:r>
            <a:endParaRPr lang="he-IL" sz="800" dirty="0"/>
          </a:p>
        </p:txBody>
      </p:sp>
      <p:sp>
        <p:nvSpPr>
          <p:cNvPr id="66" name="TextBox 65"/>
          <p:cNvSpPr txBox="1"/>
          <p:nvPr/>
        </p:nvSpPr>
        <p:spPr>
          <a:xfrm>
            <a:off x="5195020" y="4949404"/>
            <a:ext cx="6900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800" dirty="0"/>
              <a:t>Perceived Benefit</a:t>
            </a:r>
            <a:endParaRPr lang="he-IL" sz="800" dirty="0"/>
          </a:p>
        </p:txBody>
      </p:sp>
      <p:sp>
        <p:nvSpPr>
          <p:cNvPr id="67" name="TextBox 66"/>
          <p:cNvSpPr txBox="1"/>
          <p:nvPr/>
        </p:nvSpPr>
        <p:spPr>
          <a:xfrm>
            <a:off x="5690550" y="4951660"/>
            <a:ext cx="6900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800" dirty="0"/>
              <a:t>Subjective Knowledge</a:t>
            </a:r>
            <a:endParaRPr lang="he-IL" sz="800" dirty="0"/>
          </a:p>
        </p:txBody>
      </p:sp>
      <p:sp>
        <p:nvSpPr>
          <p:cNvPr id="70" name="TextBox 69"/>
          <p:cNvSpPr txBox="1"/>
          <p:nvPr/>
        </p:nvSpPr>
        <p:spPr>
          <a:xfrm>
            <a:off x="6235449" y="4960840"/>
            <a:ext cx="48724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800" dirty="0"/>
              <a:t>Trust</a:t>
            </a:r>
          </a:p>
          <a:p>
            <a:endParaRPr lang="he-IL" sz="400" dirty="0"/>
          </a:p>
        </p:txBody>
      </p:sp>
    </p:spTree>
    <p:extLst>
      <p:ext uri="{BB962C8B-B14F-4D97-AF65-F5344CB8AC3E}">
        <p14:creationId xmlns:p14="http://schemas.microsoft.com/office/powerpoint/2010/main" val="3873317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1779</TotalTime>
  <Words>152</Words>
  <Application>Microsoft Office PowerPoint</Application>
  <PresentationFormat>נייר A4 ‏(210x297 מ"מ)</PresentationFormat>
  <Paragraphs>26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Meirav Dolev</dc:creator>
  <cp:lastModifiedBy>נועה זלצקבר</cp:lastModifiedBy>
  <cp:revision>206</cp:revision>
  <cp:lastPrinted>2023-05-07T08:17:40Z</cp:lastPrinted>
  <dcterms:created xsi:type="dcterms:W3CDTF">2023-05-02T06:45:32Z</dcterms:created>
  <dcterms:modified xsi:type="dcterms:W3CDTF">2024-11-14T12:41:00Z</dcterms:modified>
</cp:coreProperties>
</file>